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3"/>
    <p:sldMasterId id="2147483656" r:id="rId4"/>
  </p:sldMasterIdLst>
  <p:notesMasterIdLst>
    <p:notesMasterId r:id="rId16"/>
  </p:notesMasterIdLst>
  <p:handoutMasterIdLst>
    <p:handoutMasterId r:id="rId17"/>
  </p:handoutMasterIdLst>
  <p:sldIdLst>
    <p:sldId id="262" r:id="rId5"/>
    <p:sldId id="260" r:id="rId6"/>
    <p:sldId id="257" r:id="rId7"/>
    <p:sldId id="258" r:id="rId8"/>
    <p:sldId id="264" r:id="rId9"/>
    <p:sldId id="265" r:id="rId10"/>
    <p:sldId id="267" r:id="rId11"/>
    <p:sldId id="266" r:id="rId12"/>
    <p:sldId id="268" r:id="rId13"/>
    <p:sldId id="269" r:id="rId14"/>
    <p:sldId id="259" r:id="rId15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4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3"/>
  </p:normalViewPr>
  <p:slideViewPr>
    <p:cSldViewPr snapToGrid="0" snapToObjects="1" showGuides="1">
      <p:cViewPr varScale="1">
        <p:scale>
          <a:sx n="106" d="100"/>
          <a:sy n="106" d="100"/>
        </p:scale>
        <p:origin x="2424" y="108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A7E84B11-8086-A046-B6B7-F7A9DB5EA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AE5F8304-EF8E-7A48-A3EC-256BB4EB24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0746FA-9F78-5A43-BFD1-03D27A7F3C92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CE85A97-9D2F-A74D-874B-B462CB8C63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B02496D-CD03-4446-AD06-43B91E168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CC9C5-FF55-F544-A6D3-2B14C7549CF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3421827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5.png>
</file>

<file path=ppt/media/image6.sv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2D10F-BC7E-0545-A8D3-D708044527A6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cs-CZ"/>
              <a:t>Upravte styly předlohy textu.
Druhá úroveň
Třetí úroveň
Čtvrtá úroveň
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77E90-4C3A-1A40-BB34-28A95E688A1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5024213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64867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55971-48F8-C388-1EC0-614C7F09B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ED84F868-7A0E-11CE-7E93-D060158B6C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972AFFBA-79B6-9061-75A1-9D8E61D2C7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951FE09-E74C-B256-6E5C-B0A0EA8552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9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57A3844-B9C9-15A8-DC2B-7F32995EB10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3077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49D4D9A-0EBF-1E44-82EE-7C7911531DB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96024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83763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9813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62080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706ED-3150-A7EF-DF32-753A481F7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1FB506F9-83E4-20AF-ECF5-3A0CD9007A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13C6AAC9-8AA2-6017-6910-10C3D355A3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20A554F5-7B82-87C3-D214-63653DF894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200FFAE-54FE-7D05-39DB-42BB5BD61DB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0850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EB9C4-FD77-334D-DA6F-6476CF536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6D6D8D57-E460-4379-07F8-3813C3868A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5F6D1D11-A5A1-B659-3C29-3CF4A3D0D6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Tady říct že cílem bylo napodobit kouřové čidla… 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CF372D3E-DEF3-3E02-2758-8BCC5E277D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BB91951-9D12-D01A-B928-4C2EB89E06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11871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2D189-6F36-F236-6DCC-941557351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E27993F2-BE07-CBAD-B6F2-04313A6F05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5FAE8710-3A96-3983-6B43-14F3406838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3FA2750C-E8B6-E0AE-9FBA-20BAAD7A88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E2098D7-821B-23CB-794C-0633CE250E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72822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4C87D-C0E0-81A3-1C0F-1690B98E4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E25E90F8-221F-1034-C7E3-57240EB477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FAEB7029-7E72-94BB-F9E6-379C26AA81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Popsat diagram, říct v čem jsem to realizoval (C</a:t>
            </a:r>
            <a:r>
              <a:rPr lang="en-GB" dirty="0"/>
              <a:t>++).</a:t>
            </a:r>
            <a:endParaRPr lang="cs-CZ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F42D346A-F926-C9DA-AE69-8B729201C9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7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8169FF6-64DD-794D-0CB8-B59D4C20F52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79632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5DB0E8-F3AD-9C86-02AD-5DDDCDE06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7660B566-F53D-F031-7FFF-2BBA0F44D3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E3B7D06D-64E2-FF70-4480-DC4ED5F2DC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A58CF118-A4E9-E3C4-DEE9-0515F06179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703A1A3-1927-243D-4DC1-CB9631DD52E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6076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2F60A5-AF07-B541-AE6A-88569EB764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45" y="1122363"/>
            <a:ext cx="11807825" cy="20542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2AB18D6-A597-8B4E-A383-BD55E7799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45" y="3602037"/>
            <a:ext cx="11797067" cy="25987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EDE463D-611E-7641-BE67-E50FAADA5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04/04/24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1BC9F34-E144-0247-B652-197C07073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76199" y="6356349"/>
            <a:ext cx="9896625" cy="320377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C838B55-B834-7B40-AB95-C477904C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5392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5BBB-390C-8746-8F6D-62B6435F2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2AC7-CCB6-7743-BA17-958390688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7134D6-2490-5248-8BDE-DBC857FAD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26196-17B1-8245-A58A-F8CFE526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613EA-3698-4344-847F-E2367A8ED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66FBF-FFBF-9746-9924-D6ECC8F22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0720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015BE-E091-174E-9BC7-1C1BCA6D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750E-8FBE-E846-AB80-9F86414BC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21511B-D22A-1245-A98E-3D2AFE55B5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A5B39B-BFEB-134C-AB6F-4AB601CEDC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7821D6-D3D4-CF41-A511-5A5AC1081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5C7EB4-86D6-B743-9954-71FAD9D0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64A0-F572-C149-849B-B307CD8B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F28744-8951-9A4F-A3AA-DD575AE0E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779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72057-05C0-D143-BA44-BD676CD9C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BE2FB-8405-5C4E-A05E-0DC323AF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D6ECD-2072-7649-8717-F6947C57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2331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499B7-157B-F045-9923-D12EED65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47F9E-6176-9946-A28B-E20C2D515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D7A46-18AB-7B43-B05D-7EC3E7A08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A48DC-3CD9-9542-B18D-D6CC3077A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A9E0-9FA1-6145-9530-79E7D73F3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68502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5C6A7C0-0649-6040-A91B-A51D8870E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A670A8E-FAF4-EB48-A95A-5A580126D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600"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65CAB9C-0386-8B4F-99ED-91992F801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E2BD-95EA-854F-BAB8-0CF99DE8AA7D}" type="datetime3">
              <a:rPr lang="cs-CZ" smtClean="0"/>
              <a:t>04/04/24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733C643-BAC6-384B-8391-4C4A373E6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E1B1056-E9A4-E849-AFE0-99640ED4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5812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501A35-F9F4-C746-910A-0AB6C44A2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593868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E501E6E-0516-434B-9AFD-79C0FAE7D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807746"/>
            <a:ext cx="11796416" cy="337790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1AAA1F3-AAB7-A046-B5C1-7E0FED02F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6486-B92A-5D40-B65E-EA3DE825AE5B}" type="datetime3">
              <a:rPr lang="cs-CZ" smtClean="0"/>
              <a:t>04/04/24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7E67D82-BA89-E943-BE3E-6FD326C11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47011"/>
            <a:ext cx="9937749" cy="318604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35E7D21-DA7F-BC4B-ADBF-66F03AA08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38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E10C0C-49DB-714B-8253-3919EEAB2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9716" cy="1021977"/>
          </a:xfrm>
        </p:spPr>
        <p:txBody>
          <a:bodyPr/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AE45FF5-CFF7-BC4B-BE44-7DE11320BA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2846" y="2162287"/>
            <a:ext cx="5785204" cy="4014676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E0186BD-CCF8-814D-8F98-56078DF4C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49" y="2162285"/>
            <a:ext cx="5795963" cy="403849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0C9FC7B-3212-0C45-8BA4-BD25FC408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2B60A-F8EB-A649-BA02-2207FB45044B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B71C6E2-9DD7-8649-B049-1FBCF5CC8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AD2E780-8CA4-694B-B7E2-70742E384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043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9E3C6D-02AA-BD44-84A9-B919C331D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3315A8E6-4C0A-AA4C-9079-37AC28721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6160E-3D53-D847-9A74-1C37BCEA757F}" type="datetime3">
              <a:rPr lang="cs-CZ" smtClean="0"/>
              <a:t>04/04/24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8BB6F38-4D44-9840-89C1-FF42C22B0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203DEF9F-619E-514F-B49B-61758FC00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52448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7414C914-950A-7942-B0E9-3FEB6F7F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BDC4E-A034-0F4F-963D-96AE1C40BED7}" type="datetime3">
              <a:rPr lang="cs-CZ" smtClean="0"/>
              <a:t>04/04/24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DCF0096-0579-6045-8D0F-A71D64397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0E670FDF-F365-974E-B39A-0DEC9CD46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9708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A41D-18F5-2B4E-BE99-D6457D846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0582C-01B7-3F42-AD28-9B7DF4DD5F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C3A37-4F77-534E-9AF3-D82BFE15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DCCB8-70AD-574C-9AA9-B02DA9D9D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3117F-487E-494C-9FA1-CB037C2C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59165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56EA4-94EE-9E4C-9451-0C053C35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0C682-265E-EE41-A540-118A3A390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DCE98-8002-BC4F-85CF-80F1678C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00820-F6DD-5A4F-80F7-CAC42703D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03D53-E799-BF42-83F0-6B6D5E020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0410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D3AB-3AE5-6C49-B89B-0B3333B9A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51D72-6450-1245-B950-D14EEE9BC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A13D4-2C24-4B4C-A527-27123477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6D41A-5F70-D542-B768-4CA673DB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84A22-3709-7E43-ADD3-04B31F1D2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1223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E6D6CC12-ACA0-634F-80C9-398209300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dirty="0"/>
              <a:t>Nadpis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7F40DBE-8FC7-7448-B1A4-0F1683F3C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294" y="2229316"/>
            <a:ext cx="11798619" cy="3973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cs-CZ" dirty="0"/>
              <a:t>Upravte styly předlohy textu.
Druhá úroveň
Třetí úroveň
Čtvrtá úroveň
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6F516F3-F99B-5944-9236-CEAA13395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3497" y="6356350"/>
            <a:ext cx="926054" cy="312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D0002-C91F-8548-89A7-9BF65FF7DADF}" type="datetime3">
              <a:rPr lang="cs-CZ" smtClean="0"/>
              <a:t>04/04/24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6D98F16-2029-8D49-91DD-2C737D88D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2213" y="6356349"/>
            <a:ext cx="612775" cy="3127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44BAA-1A06-B141-8215-9D88CF6A7203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10" name="Zástupný symbol pro zápatí 9">
            <a:extLst>
              <a:ext uri="{FF2B5EF4-FFF2-40B4-BE49-F238E27FC236}">
                <a16:creationId xmlns:a16="http://schemas.microsoft.com/office/drawing/2014/main" id="{D62A909B-22CA-3945-A5C2-F5DBFE050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7129" y="6356351"/>
            <a:ext cx="9935695" cy="312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/>
              <a:t>text</a:t>
            </a:r>
            <a:endParaRPr lang="cs-CZ" dirty="0"/>
          </a:p>
        </p:txBody>
      </p:sp>
      <p:pic>
        <p:nvPicPr>
          <p:cNvPr id="113" name="Obrázek 112" descr="Obsah obrázku objekt&#10;&#10;&#10;&#10;Popis se vygeneroval automaticky.">
            <a:extLst>
              <a:ext uri="{FF2B5EF4-FFF2-40B4-BE49-F238E27FC236}">
                <a16:creationId xmlns:a16="http://schemas.microsoft.com/office/drawing/2014/main" id="{54F6AF1C-4EC2-DE46-BAB8-1CDC11006169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02846" y="199669"/>
            <a:ext cx="62230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5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73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19" userDrawn="1">
          <p15:clr>
            <a:srgbClr val="F26B43"/>
          </p15:clr>
        </p15:guide>
        <p15:guide id="4" orient="horz" pos="4201" userDrawn="1">
          <p15:clr>
            <a:srgbClr val="F26B43"/>
          </p15:clr>
        </p15:guide>
        <p15:guide id="5" pos="121" userDrawn="1">
          <p15:clr>
            <a:srgbClr val="F26B43"/>
          </p15:clr>
        </p15:guide>
        <p15:guide id="6" pos="7559" userDrawn="1">
          <p15:clr>
            <a:srgbClr val="F26B43"/>
          </p15:clr>
        </p15:guide>
        <p15:guide id="7" pos="3772" userDrawn="1">
          <p15:clr>
            <a:srgbClr val="F26B43"/>
          </p15:clr>
        </p15:guide>
        <p15:guide id="8" pos="3908" userDrawn="1">
          <p15:clr>
            <a:srgbClr val="F26B43"/>
          </p15:clr>
        </p15:guide>
        <p15:guide id="9" orient="horz" pos="2001" userDrawn="1">
          <p15:clr>
            <a:srgbClr val="F26B43"/>
          </p15:clr>
        </p15:guide>
        <p15:guide id="10" pos="7151" userDrawn="1">
          <p15:clr>
            <a:srgbClr val="F26B43"/>
          </p15:clr>
        </p15:guide>
        <p15:guide id="11" pos="7038" userDrawn="1">
          <p15:clr>
            <a:srgbClr val="F26B43"/>
          </p15:clr>
        </p15:guide>
        <p15:guide id="12" orient="horz" pos="3997" userDrawn="1">
          <p15:clr>
            <a:srgbClr val="F26B43"/>
          </p15:clr>
        </p15:guide>
        <p15:guide id="13" pos="3659" userDrawn="1">
          <p15:clr>
            <a:srgbClr val="F26B43"/>
          </p15:clr>
        </p15:guide>
        <p15:guide id="14" orient="horz" pos="2432" userDrawn="1">
          <p15:clr>
            <a:srgbClr val="F26B43"/>
          </p15:clr>
        </p15:guide>
        <p15:guide id="15" orient="horz" pos="3906" userDrawn="1">
          <p15:clr>
            <a:srgbClr val="F26B43"/>
          </p15:clr>
        </p15:guide>
        <p15:guide id="16" orient="horz" pos="527" userDrawn="1">
          <p15:clr>
            <a:srgbClr val="F26B43"/>
          </p15:clr>
        </p15:guide>
        <p15:guide id="17" orient="horz" pos="663" userDrawn="1">
          <p15:clr>
            <a:srgbClr val="F26B43"/>
          </p15:clr>
        </p15:guide>
        <p15:guide id="18" pos="710" userDrawn="1">
          <p15:clr>
            <a:srgbClr val="F26B43"/>
          </p15:clr>
        </p15:guide>
        <p15:guide id="19" pos="77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2C198-AF9F-0A41-9A82-28EC7DDD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5F5F5-E124-A54B-9981-D7FA5E3DE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942D7-B669-9940-B52D-60CF522EFE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BC748-752E-9E47-952B-1B6B12A8FBCB}" type="datetimeFigureOut">
              <a:rPr lang="cs-CZ" smtClean="0"/>
              <a:t>04.04.2024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2DEF7-65E0-8647-8D41-57980F1E5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E33C7-0C21-634B-9232-89AED6692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0991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3" r:id="rId6"/>
    <p:sldLayoutId id="214748366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>
            <a:extLst>
              <a:ext uri="{FF2B5EF4-FFF2-40B4-BE49-F238E27FC236}">
                <a16:creationId xmlns:a16="http://schemas.microsoft.com/office/drawing/2014/main" id="{31BD6DA5-9406-D149-A9F0-945994702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0" y="6156960"/>
            <a:ext cx="1651000" cy="190500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8AA61AF7-0A68-1346-8A03-3E8C31A1B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899340"/>
            <a:ext cx="5334000" cy="1117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7B8831-8F35-FF42-902D-9F4408DAA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6650" y="2748070"/>
            <a:ext cx="73787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57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F23F4-1F7C-E8B2-AF58-199A41D5B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844463-0FB1-B697-EC61-BD48AE72F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cs-CZ" sz="4400" dirty="0">
                <a:solidFill>
                  <a:srgbClr val="00A499"/>
                </a:solidFill>
              </a:rPr>
              <a:t>Upozornění na událost - </a:t>
            </a:r>
            <a:r>
              <a:rPr lang="cs-CZ" sz="4400" dirty="0" err="1">
                <a:solidFill>
                  <a:srgbClr val="00A499"/>
                </a:solidFill>
              </a:rPr>
              <a:t>ThingSpeak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C563D73-43DA-5BF3-C548-382752B4A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D53DE06-D8BD-7300-6771-52D1A3FAC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9</a:t>
            </a:fld>
            <a:endParaRPr lang="cs-CZ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5864D7E4-0522-2448-AC21-F0AAD0018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5114"/>
            <a:ext cx="5358207" cy="3910534"/>
          </a:xfrm>
        </p:spPr>
        <p:txBody>
          <a:bodyPr>
            <a:normAutofit/>
          </a:bodyPr>
          <a:lstStyle/>
          <a:p>
            <a:r>
              <a:rPr lang="cs-CZ" sz="2800" dirty="0" err="1">
                <a:solidFill>
                  <a:schemeClr val="tx1"/>
                </a:solidFill>
              </a:rPr>
              <a:t>ThingSpeak</a:t>
            </a:r>
            <a:r>
              <a:rPr lang="cs-CZ" sz="2800" dirty="0">
                <a:solidFill>
                  <a:schemeClr val="tx1"/>
                </a:solidFill>
              </a:rPr>
              <a:t> umí spouštět skripty, buď v případě že hodnota jedné z veličin byla přerušena nebo v opakovaných intervalech.</a:t>
            </a:r>
          </a:p>
          <a:p>
            <a:r>
              <a:rPr lang="cs-CZ" sz="2800" dirty="0">
                <a:solidFill>
                  <a:schemeClr val="tx1"/>
                </a:solidFill>
              </a:rPr>
              <a:t>Možnost např. poslat email se zprávou že došlo k detekci kouře: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13F25FDA-3DE5-35FA-13B0-4509930D1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359" y="2076376"/>
            <a:ext cx="6439799" cy="431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469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49EA5466-EA04-5F40-8B3D-430DA20B8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98574-6581-B943-9544-53578E1A0E6E}" type="datetime3">
              <a:rPr lang="cs-CZ" smtClean="0"/>
              <a:t>04/04/24</a:t>
            </a:fld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C5A0DD5F-9D7C-234D-BBCB-4B088545D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10</a:t>
            </a:fld>
            <a:endParaRPr lang="cs-CZ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EDDB3C1C-78A3-FD45-9288-66B6297FA8A9}"/>
              </a:ext>
            </a:extLst>
          </p:cNvPr>
          <p:cNvSpPr/>
          <p:nvPr/>
        </p:nvSpPr>
        <p:spPr>
          <a:xfrm>
            <a:off x="3451861" y="1840230"/>
            <a:ext cx="5280660" cy="707886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cs-CZ" sz="4000" b="1" dirty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Děkuji za pozornost</a:t>
            </a:r>
          </a:p>
        </p:txBody>
      </p:sp>
    </p:spTree>
    <p:extLst>
      <p:ext uri="{BB962C8B-B14F-4D97-AF65-F5344CB8AC3E}">
        <p14:creationId xmlns:p14="http://schemas.microsoft.com/office/powerpoint/2010/main" val="226417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6C7814-19D0-D044-AD35-ED9091139A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sz="4800" dirty="0">
                <a:solidFill>
                  <a:srgbClr val="00A499"/>
                </a:solidFill>
              </a:rPr>
              <a:t>Zařízení pro monitoring sdílených ubytovacích prostor 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3462E6A-BA43-6348-924A-E49976C562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Bc. Alexander Baršč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98121F1-3D8E-594F-90DB-4F0B98C0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4A7925D-4BBE-3C40-9FF4-E30546487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01649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cs-CZ" sz="4400" dirty="0">
                <a:solidFill>
                  <a:srgbClr val="00A499"/>
                </a:solidFill>
              </a:rPr>
              <a:t>Motivace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5114"/>
            <a:ext cx="11796416" cy="3910534"/>
          </a:xfrm>
        </p:spPr>
        <p:txBody>
          <a:bodyPr>
            <a:normAutofit/>
          </a:bodyPr>
          <a:lstStyle/>
          <a:p>
            <a:r>
              <a:rPr lang="cs-CZ" sz="2800" dirty="0">
                <a:solidFill>
                  <a:schemeClr val="tx1"/>
                </a:solidFill>
              </a:rPr>
              <a:t>Vytvoření prototypu zařízení, jenž bude sloužit pro monitoring hotelových pokojů a sdílených ubytovacích prostor (jako Airbnb)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2800" dirty="0">
                <a:solidFill>
                  <a:schemeClr val="tx1"/>
                </a:solidFill>
              </a:rPr>
              <a:t>Hlavní využití je ochrana majetku a dodržování předpisů (noční klid)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cs-CZ" sz="3200" dirty="0">
                <a:solidFill>
                  <a:schemeClr val="tx1"/>
                </a:solidFill>
              </a:rPr>
              <a:t>Funkcionalita by měla zahrnovat měření teploty, vlhkosti, detekci rozsvíceného světla, detekci cigaretového kouře, detekci pohybu a měření hluku.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cs-CZ" sz="3200" dirty="0">
                <a:solidFill>
                  <a:schemeClr val="tx1"/>
                </a:solidFill>
              </a:rPr>
              <a:t>Naměřená data uložit a zobrazit na vhodném cloudovém úložišti.</a:t>
            </a:r>
            <a:endParaRPr lang="cs-CZ" sz="2800" dirty="0">
              <a:solidFill>
                <a:schemeClr val="tx1"/>
              </a:solidFill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97591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cs-CZ" sz="4400" dirty="0">
                <a:solidFill>
                  <a:srgbClr val="00A499"/>
                </a:solidFill>
              </a:rPr>
              <a:t>Blokové schéma zařízení: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3</a:t>
            </a:fld>
            <a:endParaRPr lang="cs-CZ"/>
          </a:p>
        </p:txBody>
      </p:sp>
      <p:pic>
        <p:nvPicPr>
          <p:cNvPr id="8" name="Grafický objekt 7">
            <a:extLst>
              <a:ext uri="{FF2B5EF4-FFF2-40B4-BE49-F238E27FC236}">
                <a16:creationId xmlns:a16="http://schemas.microsoft.com/office/drawing/2014/main" id="{5202AE62-51AF-AF9A-D7C1-8F024E41A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78615" y="2076224"/>
            <a:ext cx="5634770" cy="393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80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485F4-01C4-46C7-5BEF-DCCFE66BD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A772706-E67D-B54B-C8F9-22567984B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cs-CZ" sz="4400" dirty="0">
                <a:solidFill>
                  <a:srgbClr val="00A499"/>
                </a:solidFill>
              </a:rPr>
              <a:t>Realizace plošného spoje: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98D0A04-7857-853A-AB33-CDFDFF3E9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447F430-41C8-FB93-31B5-6F4D058A0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4</a:t>
            </a:fld>
            <a:endParaRPr lang="cs-CZ"/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8B8F2FFA-5D4D-2DB3-651E-C5FAF5399DED}"/>
              </a:ext>
            </a:extLst>
          </p:cNvPr>
          <p:cNvSpPr txBox="1"/>
          <p:nvPr/>
        </p:nvSpPr>
        <p:spPr>
          <a:xfrm>
            <a:off x="203496" y="2290053"/>
            <a:ext cx="611944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V sou</a:t>
            </a:r>
            <a:r>
              <a:rPr lang="cs-CZ" dirty="0"/>
              <a:t>časnosti napájení 5V.</a:t>
            </a:r>
            <a:endParaRPr lang="en-GB" sz="18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sz="1800" dirty="0">
                <a:solidFill>
                  <a:schemeClr val="tx1"/>
                </a:solidFill>
              </a:rPr>
              <a:t>Mikrokontroler ESP32 (</a:t>
            </a:r>
            <a:r>
              <a:rPr lang="cs-CZ" sz="1800" dirty="0" err="1">
                <a:solidFill>
                  <a:schemeClr val="tx1"/>
                </a:solidFill>
              </a:rPr>
              <a:t>dvojádrový</a:t>
            </a:r>
            <a:r>
              <a:rPr lang="cs-CZ" sz="1800" dirty="0">
                <a:solidFill>
                  <a:schemeClr val="tx1"/>
                </a:solidFill>
              </a:rPr>
              <a:t>, </a:t>
            </a:r>
            <a:r>
              <a:rPr lang="cs-CZ" sz="1800" dirty="0" err="1">
                <a:solidFill>
                  <a:schemeClr val="tx1"/>
                </a:solidFill>
              </a:rPr>
              <a:t>WiFi</a:t>
            </a:r>
            <a:r>
              <a:rPr lang="cs-CZ" sz="1800" dirty="0">
                <a:solidFill>
                  <a:schemeClr val="tx1"/>
                </a:solidFill>
              </a:rPr>
              <a:t>, Bluetooth)</a:t>
            </a:r>
            <a:endParaRPr lang="en-GB" sz="18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 err="1"/>
              <a:t>Senzory</a:t>
            </a:r>
            <a:r>
              <a:rPr lang="en-GB" dirty="0"/>
              <a:t>:</a:t>
            </a:r>
            <a:endParaRPr lang="cs-CZ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tx1"/>
                </a:solidFill>
              </a:rPr>
              <a:t>MQ-2 – Polovodičový senzor pro detekci kouře (A/D převodník)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tx1"/>
                </a:solidFill>
              </a:rPr>
              <a:t>HTU21D – digitální vlhkoměr a teploměr (I2C)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tx1"/>
                </a:solidFill>
              </a:rPr>
              <a:t>PIR detektor pohybu HC-SR501 (digitální vstup)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tx1"/>
                </a:solidFill>
              </a:rPr>
              <a:t>Elektretový mikrofon – se zesilovačem MAX4466 (A/D převodník)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tx1"/>
                </a:solidFill>
              </a:rPr>
              <a:t>Fotorezistor (A/D převodník</a:t>
            </a:r>
            <a:r>
              <a:rPr lang="en-GB" dirty="0"/>
              <a:t>)</a:t>
            </a:r>
            <a:endParaRPr lang="cs-CZ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dirty="0"/>
              <a:t>Tlačítka pro reset, vstup do programovacího režimu a </a:t>
            </a:r>
            <a:r>
              <a:rPr lang="en-US" dirty="0"/>
              <a:t>pro u</a:t>
            </a:r>
            <a:r>
              <a:rPr lang="cs-CZ" dirty="0" err="1"/>
              <a:t>živatelský</a:t>
            </a:r>
            <a:r>
              <a:rPr lang="cs-CZ" dirty="0"/>
              <a:t> vstup.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dirty="0"/>
              <a:t>Bzučák a </a:t>
            </a:r>
            <a:r>
              <a:rPr lang="cs-CZ" dirty="0" err="1"/>
              <a:t>LEDka</a:t>
            </a:r>
            <a:r>
              <a:rPr lang="cs-CZ" dirty="0"/>
              <a:t> pro indikaci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cs-CZ" dirty="0"/>
              <a:t>UART pro ladění a programování mikrokontroleru.</a:t>
            </a:r>
            <a:endParaRPr lang="en-GB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cs-CZ" dirty="0"/>
          </a:p>
        </p:txBody>
      </p:sp>
      <p:pic>
        <p:nvPicPr>
          <p:cNvPr id="8" name="Obrázek 7" descr="Obsah obrázku elektronika, Elektronické inženýrství, Elektronická součástka, Obvodoví součástka&#10;&#10;Popis byl vytvořen automaticky">
            <a:extLst>
              <a:ext uri="{FF2B5EF4-FFF2-40B4-BE49-F238E27FC236}">
                <a16:creationId xmlns:a16="http://schemas.microsoft.com/office/drawing/2014/main" id="{8DCEFEB8-9349-0A55-6543-9ACBC4010A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18" r="9175"/>
          <a:stretch/>
        </p:blipFill>
        <p:spPr>
          <a:xfrm rot="5400000">
            <a:off x="6710314" y="1408064"/>
            <a:ext cx="47530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502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2C9F44-B1D3-34DD-8216-97E912819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9F4D4B6-7302-1914-610A-31EC5F73C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cs-CZ" sz="4400" dirty="0">
                <a:solidFill>
                  <a:srgbClr val="00A499"/>
                </a:solidFill>
              </a:rPr>
              <a:t>Pouzdro pro testování: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10441C2-E42D-AFB3-1A0F-765759E2A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A32C1AE-E284-DF0B-94FB-E9119E8A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5</a:t>
            </a:fld>
            <a:endParaRPr lang="cs-CZ"/>
          </a:p>
        </p:txBody>
      </p:sp>
      <p:pic>
        <p:nvPicPr>
          <p:cNvPr id="5" name="Obrázek 4" descr="Obsah obrázku kruh, Zařízení pro ukládání dat, elektronika, interiér&#10;&#10;Popis byl vytvořen automaticky">
            <a:extLst>
              <a:ext uri="{FF2B5EF4-FFF2-40B4-BE49-F238E27FC236}">
                <a16:creationId xmlns:a16="http://schemas.microsoft.com/office/drawing/2014/main" id="{EC41585C-D027-5FDE-7B42-D373498F8D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47" r="17227"/>
          <a:stretch/>
        </p:blipFill>
        <p:spPr>
          <a:xfrm rot="5400000">
            <a:off x="3997222" y="1876039"/>
            <a:ext cx="4197556" cy="466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555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E5F962-2FE9-A880-99B1-31F78F4FA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2BF2D7-3604-08C0-147B-BB07EA64F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72" y="1052514"/>
            <a:ext cx="11796416" cy="1059315"/>
          </a:xfrm>
        </p:spPr>
        <p:txBody>
          <a:bodyPr/>
          <a:lstStyle/>
          <a:p>
            <a:r>
              <a:rPr lang="cs-CZ" sz="4400" dirty="0">
                <a:solidFill>
                  <a:srgbClr val="00A499"/>
                </a:solidFill>
              </a:rPr>
              <a:t>Úložiště dat – </a:t>
            </a:r>
            <a:r>
              <a:rPr lang="cs-CZ" sz="4400" dirty="0" err="1">
                <a:solidFill>
                  <a:srgbClr val="00A499"/>
                </a:solidFill>
              </a:rPr>
              <a:t>ThingSpeak</a:t>
            </a:r>
            <a:r>
              <a:rPr lang="cs-CZ" sz="4400" dirty="0">
                <a:solidFill>
                  <a:srgbClr val="00A499"/>
                </a:solidFill>
              </a:rPr>
              <a:t>: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6C61D15-50AA-68BA-6FA1-32A2B0EEB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9834700-9B34-41F8-DFBB-A908ADB03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6</a:t>
            </a:fld>
            <a:endParaRPr lang="cs-CZ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DD0266A-9CBB-8D95-D51D-D1219D2E1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5659" y="2160296"/>
            <a:ext cx="6025372" cy="3384025"/>
          </a:xfrm>
          <a:prstGeom prst="rect">
            <a:avLst/>
          </a:prstGeom>
        </p:spPr>
      </p:pic>
      <p:sp>
        <p:nvSpPr>
          <p:cNvPr id="10" name="Zástupný text 2">
            <a:extLst>
              <a:ext uri="{FF2B5EF4-FFF2-40B4-BE49-F238E27FC236}">
                <a16:creationId xmlns:a16="http://schemas.microsoft.com/office/drawing/2014/main" id="{11A3077B-E0C5-E90A-A3B9-5F62F615F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5114"/>
            <a:ext cx="5238941" cy="3910534"/>
          </a:xfrm>
        </p:spPr>
        <p:txBody>
          <a:bodyPr>
            <a:normAutofit/>
          </a:bodyPr>
          <a:lstStyle/>
          <a:p>
            <a:r>
              <a:rPr lang="cs-CZ" sz="2800" dirty="0">
                <a:solidFill>
                  <a:schemeClr val="tx1"/>
                </a:solidFill>
              </a:rPr>
              <a:t>Analytická platforma od tvůrců </a:t>
            </a:r>
            <a:r>
              <a:rPr lang="cs-CZ" sz="2800" dirty="0" err="1">
                <a:solidFill>
                  <a:schemeClr val="tx1"/>
                </a:solidFill>
              </a:rPr>
              <a:t>Matlabu</a:t>
            </a:r>
            <a:r>
              <a:rPr lang="cs-CZ" sz="2800" dirty="0">
                <a:solidFill>
                  <a:schemeClr val="tx1"/>
                </a:solidFill>
              </a:rPr>
              <a:t>, slouží pro instantní vizualizaci dat odeslaných pomocí </a:t>
            </a:r>
            <a:r>
              <a:rPr lang="cs-CZ" sz="2800" dirty="0" err="1">
                <a:solidFill>
                  <a:schemeClr val="tx1"/>
                </a:solidFill>
              </a:rPr>
              <a:t>IoT</a:t>
            </a:r>
            <a:r>
              <a:rPr lang="cs-CZ" sz="2800" dirty="0">
                <a:solidFill>
                  <a:schemeClr val="tx1"/>
                </a:solidFill>
              </a:rPr>
              <a:t> zařízení přes HTTP </a:t>
            </a:r>
            <a:r>
              <a:rPr lang="cs-CZ" sz="2800" dirty="0" err="1">
                <a:solidFill>
                  <a:schemeClr val="tx1"/>
                </a:solidFill>
              </a:rPr>
              <a:t>requesty</a:t>
            </a:r>
            <a:r>
              <a:rPr lang="cs-CZ" sz="2800" dirty="0">
                <a:solidFill>
                  <a:schemeClr val="tx1"/>
                </a:solidFill>
              </a:rPr>
              <a:t>, možnost spouštění </a:t>
            </a:r>
            <a:r>
              <a:rPr lang="cs-CZ" sz="2800" dirty="0" err="1">
                <a:solidFill>
                  <a:schemeClr val="tx1"/>
                </a:solidFill>
              </a:rPr>
              <a:t>Matlab</a:t>
            </a:r>
            <a:r>
              <a:rPr lang="cs-CZ" sz="2800" dirty="0">
                <a:solidFill>
                  <a:schemeClr val="tx1"/>
                </a:solidFill>
              </a:rPr>
              <a:t> kódu, provádět analýzu nad daty.</a:t>
            </a:r>
          </a:p>
          <a:p>
            <a:r>
              <a:rPr lang="cs-CZ" sz="2800" dirty="0">
                <a:solidFill>
                  <a:schemeClr val="tx1"/>
                </a:solidFill>
              </a:rPr>
              <a:t>ESP32 má dostupné knihovny pro práci s </a:t>
            </a:r>
            <a:r>
              <a:rPr lang="cs-CZ" sz="2800" dirty="0" err="1">
                <a:solidFill>
                  <a:schemeClr val="tx1"/>
                </a:solidFill>
              </a:rPr>
              <a:t>ThingSpeakem</a:t>
            </a:r>
            <a:r>
              <a:rPr lang="cs-CZ" sz="2800" dirty="0">
                <a:solidFill>
                  <a:schemeClr val="tx1"/>
                </a:solidFill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cs-CZ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240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BBF7F-71FC-570D-3F62-9C78A7CC3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AA867D5-B76A-9A93-8BBE-9711432AA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cs-CZ" sz="4400" dirty="0">
                <a:solidFill>
                  <a:srgbClr val="00A499"/>
                </a:solidFill>
              </a:rPr>
              <a:t>Návrh softwaru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FE19D4E-0707-1880-1BFB-2B12F3EA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D9A0596-08CA-1CDE-43CF-AE0085C34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7</a:t>
            </a:fld>
            <a:endParaRPr lang="cs-CZ"/>
          </a:p>
        </p:txBody>
      </p:sp>
      <p:pic>
        <p:nvPicPr>
          <p:cNvPr id="12" name="Obrázek 11" descr="Obsah obrázku text, diagram, řada/pruh, Plán&#10;&#10;Popis byl vytvořen automaticky">
            <a:extLst>
              <a:ext uri="{FF2B5EF4-FFF2-40B4-BE49-F238E27FC236}">
                <a16:creationId xmlns:a16="http://schemas.microsoft.com/office/drawing/2014/main" id="{CEF2FC5D-8C3E-CABA-1C3A-B4CE55FF2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091" y="1503295"/>
            <a:ext cx="2693290" cy="504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03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0DE2F-0F47-F4A8-DE00-A259B62E0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7C7C751-D1ED-A958-74DE-4EBE96AFE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cs-CZ" sz="4400" dirty="0">
                <a:solidFill>
                  <a:srgbClr val="00A499"/>
                </a:solidFill>
              </a:rPr>
              <a:t>Vizualizace - </a:t>
            </a:r>
            <a:r>
              <a:rPr lang="cs-CZ" sz="4400" dirty="0" err="1">
                <a:solidFill>
                  <a:srgbClr val="00A499"/>
                </a:solidFill>
              </a:rPr>
              <a:t>ThingSpeak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896A795-08AC-F752-68C4-93D3EC2B6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04/04/24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E2B4F57-50AF-2C65-0A83-D782FCBEE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8</a:t>
            </a:fld>
            <a:endParaRPr lang="cs-CZ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8B7E4921-F6CB-9433-2A37-D6273CE8F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071" y="482234"/>
            <a:ext cx="5343529" cy="6103901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AAF3180C-CD52-077D-7985-BD538111D18F}"/>
              </a:ext>
            </a:extLst>
          </p:cNvPr>
          <p:cNvSpPr txBox="1"/>
          <p:nvPr/>
        </p:nvSpPr>
        <p:spPr>
          <a:xfrm>
            <a:off x="439615" y="2294682"/>
            <a:ext cx="611944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sz="1800" b="1" dirty="0">
                <a:solidFill>
                  <a:schemeClr val="tx1"/>
                </a:solidFill>
              </a:rPr>
              <a:t>Příklad zobrazení naměřených dat dle událostí: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První přerušovaná čára: Odchod z místnosti a vypnutí světla.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800" dirty="0">
                <a:solidFill>
                  <a:schemeClr val="tx1"/>
                </a:solidFill>
              </a:rPr>
              <a:t>Druhá přerušovaná čára: Příchod do místnosti a </a:t>
            </a:r>
            <a:r>
              <a:rPr lang="cs-CZ" dirty="0"/>
              <a:t>zapnutí světla.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800" dirty="0">
                <a:solidFill>
                  <a:schemeClr val="tx1"/>
                </a:solidFill>
              </a:rPr>
              <a:t>Třetí přerušovaná čára: Odchod z místnosti, zhasnutí světla, zařízení zůstalo vedle zapnutého monitoru.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sz="1800" dirty="0">
              <a:solidFill>
                <a:schemeClr val="tx1"/>
              </a:solidFill>
            </a:endParaRPr>
          </a:p>
        </p:txBody>
      </p:sp>
      <p:cxnSp>
        <p:nvCxnSpPr>
          <p:cNvPr id="13" name="Přímá spojnice 12">
            <a:extLst>
              <a:ext uri="{FF2B5EF4-FFF2-40B4-BE49-F238E27FC236}">
                <a16:creationId xmlns:a16="http://schemas.microsoft.com/office/drawing/2014/main" id="{95CE57A5-BAA0-BB33-D40B-2EA32972D986}"/>
              </a:ext>
            </a:extLst>
          </p:cNvPr>
          <p:cNvCxnSpPr/>
          <p:nvPr/>
        </p:nvCxnSpPr>
        <p:spPr>
          <a:xfrm>
            <a:off x="8836269" y="2365052"/>
            <a:ext cx="0" cy="3543383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Přímá spojnice 13">
            <a:extLst>
              <a:ext uri="{FF2B5EF4-FFF2-40B4-BE49-F238E27FC236}">
                <a16:creationId xmlns:a16="http://schemas.microsoft.com/office/drawing/2014/main" id="{4232DEA5-0257-BD8E-B186-A22A839E89F2}"/>
              </a:ext>
            </a:extLst>
          </p:cNvPr>
          <p:cNvCxnSpPr/>
          <p:nvPr/>
        </p:nvCxnSpPr>
        <p:spPr>
          <a:xfrm>
            <a:off x="9779977" y="2367985"/>
            <a:ext cx="0" cy="3543383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Přímá spojnice 14">
            <a:extLst>
              <a:ext uri="{FF2B5EF4-FFF2-40B4-BE49-F238E27FC236}">
                <a16:creationId xmlns:a16="http://schemas.microsoft.com/office/drawing/2014/main" id="{6EC8FCF5-845D-C23B-556F-1B3ABD207880}"/>
              </a:ext>
            </a:extLst>
          </p:cNvPr>
          <p:cNvCxnSpPr/>
          <p:nvPr/>
        </p:nvCxnSpPr>
        <p:spPr>
          <a:xfrm>
            <a:off x="9941169" y="2370916"/>
            <a:ext cx="0" cy="3543383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03394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0 FEI CZ verze" id="{6C08F42E-4C42-1248-AFBD-44B85FF3097C}" vid="{625188C0-F481-6D4D-9D88-9817E5AEE6D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0 FEI CZ verze" id="{6C08F42E-4C42-1248-AFBD-44B85FF3097C}" vid="{D4DD8BDB-1D41-D74E-BC7B-57F90FB64D14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D0E27137056BA4EBE33A1831DF47692" ma:contentTypeVersion="3" ma:contentTypeDescription="Vytvoří nový dokument" ma:contentTypeScope="" ma:versionID="575cc9c60b4b3ba70ce4768a1df8b0f0">
  <xsd:schema xmlns:xsd="http://www.w3.org/2001/XMLSchema" xmlns:xs="http://www.w3.org/2001/XMLSchema" xmlns:p="http://schemas.microsoft.com/office/2006/metadata/properties" xmlns:ns2="d0c74ce0-effc-4ac9-906c-c97f8c5c67a3" targetNamespace="http://schemas.microsoft.com/office/2006/metadata/properties" ma:root="true" ma:fieldsID="87a03a1fd70345272174e2702c4390dd" ns2:_="">
    <xsd:import namespace="d0c74ce0-effc-4ac9-906c-c97f8c5c67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c74ce0-effc-4ac9-906c-c97f8c5c67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AE84057-3A79-4436-B0FF-03CC5ABA33E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D8396B1-5A3F-43F6-B1BC-75FA2F39DC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c74ce0-effc-4ac9-906c-c97f8c5c67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450</Template>
  <TotalTime>174</TotalTime>
  <Words>366</Words>
  <Application>Microsoft Office PowerPoint</Application>
  <PresentationFormat>Širokoúhlá obrazovka</PresentationFormat>
  <Paragraphs>67</Paragraphs>
  <Slides>11</Slides>
  <Notes>11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Motiv Office</vt:lpstr>
      <vt:lpstr>Custom Design</vt:lpstr>
      <vt:lpstr>Prezentace aplikace PowerPoint</vt:lpstr>
      <vt:lpstr>Zařízení pro monitoring sdílených ubytovacích prostor </vt:lpstr>
      <vt:lpstr>Motivace</vt:lpstr>
      <vt:lpstr>Blokové schéma zařízení:</vt:lpstr>
      <vt:lpstr>Realizace plošného spoje:</vt:lpstr>
      <vt:lpstr>Pouzdro pro testování:</vt:lpstr>
      <vt:lpstr>Úložiště dat – ThingSpeak:</vt:lpstr>
      <vt:lpstr>Návrh softwaru</vt:lpstr>
      <vt:lpstr>Vizualizace - ThingSpeak</vt:lpstr>
      <vt:lpstr>Upozornění na událost - ThingSpeak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Uživatel systému Windows</dc:creator>
  <cp:lastModifiedBy>Barsc Alexander</cp:lastModifiedBy>
  <cp:revision>6</cp:revision>
  <dcterms:created xsi:type="dcterms:W3CDTF">2019-02-18T07:15:24Z</dcterms:created>
  <dcterms:modified xsi:type="dcterms:W3CDTF">2024-04-04T08:05:50Z</dcterms:modified>
</cp:coreProperties>
</file>

<file path=docProps/thumbnail.jpeg>
</file>